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3" r:id="rId3"/>
    <p:sldId id="260" r:id="rId4"/>
    <p:sldId id="278" r:id="rId5"/>
    <p:sldId id="288" r:id="rId6"/>
    <p:sldId id="294" r:id="rId7"/>
    <p:sldId id="269" r:id="rId8"/>
    <p:sldId id="295" r:id="rId9"/>
    <p:sldId id="289" r:id="rId10"/>
    <p:sldId id="271" r:id="rId11"/>
    <p:sldId id="274" r:id="rId12"/>
    <p:sldId id="266" r:id="rId13"/>
    <p:sldId id="290" r:id="rId14"/>
    <p:sldId id="277" r:id="rId15"/>
    <p:sldId id="284" r:id="rId16"/>
    <p:sldId id="276" r:id="rId17"/>
    <p:sldId id="282" r:id="rId18"/>
    <p:sldId id="283" r:id="rId19"/>
    <p:sldId id="297" r:id="rId20"/>
    <p:sldId id="285" r:id="rId21"/>
    <p:sldId id="265" r:id="rId22"/>
    <p:sldId id="272" r:id="rId23"/>
    <p:sldId id="298" r:id="rId24"/>
    <p:sldId id="257" r:id="rId25"/>
    <p:sldId id="286" r:id="rId26"/>
    <p:sldId id="275" r:id="rId27"/>
    <p:sldId id="273" r:id="rId28"/>
    <p:sldId id="296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9999"/>
    <a:srgbClr val="CC3300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98" y="-96"/>
      </p:cViewPr>
      <p:guideLst>
        <p:guide orient="horz" pos="4156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57CC-4691-40D9-90F8-867574D24E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7694-D49E-41D0-8DEE-19E40D1D6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5BD5-26B5-499C-AB9C-6FF88A0A72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DD3A-EABE-4165-81A4-AECB7FF800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BC92-F5AB-4578-AECB-CB23880BC0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3754-EDA0-4494-BBA9-5706720C6F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3667-90EC-47A0-BC35-13D522D88D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4C62-C1C3-439C-893E-26308BC04B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461C-48D9-40A0-AAAF-AC735C1F48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44E3-A877-4F4F-9CC9-ED1EAC6C5C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68ED-3D8F-464C-8233-A4DEDD115E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873A5A-6D9A-481F-AC04-1B818F3000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7" Type="http://schemas.openxmlformats.org/officeDocument/2006/relationships/image" Target="../media/image3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4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4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gif"/><Relationship Id="rId5" Type="http://schemas.openxmlformats.org/officeDocument/2006/relationships/image" Target="../media/image44.jpe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gif"/><Relationship Id="rId4" Type="http://schemas.openxmlformats.org/officeDocument/2006/relationships/image" Target="../media/image45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3588" y="476672"/>
            <a:ext cx="73088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Государственное учреждение образования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«Лысицкий УПК детский сад – средняя школа»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be-BY" dirty="0">
                <a:solidFill>
                  <a:srgbClr val="FF0000"/>
                </a:solidFill>
              </a:rPr>
              <a:t>ВНЕКЛАССНОЕ МЕРОПРИЯТИЕ 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be-BY" dirty="0" smtClean="0">
                <a:solidFill>
                  <a:srgbClr val="FF0000"/>
                </a:solidFill>
              </a:rPr>
              <a:t>“СБЕРЕЖЕНИЕ ЭНЕРГОРЕСУРСОВ”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Отливанчик Александр Николаевич</a:t>
            </a:r>
            <a:r>
              <a:rPr lang="ru-RU" dirty="0">
                <a:solidFill>
                  <a:srgbClr val="FF0000"/>
                </a:solidFill>
              </a:rPr>
              <a:t>,</a:t>
            </a:r>
          </a:p>
          <a:p>
            <a:r>
              <a:rPr lang="ru-RU" dirty="0">
                <a:solidFill>
                  <a:srgbClr val="FF0000"/>
                </a:solidFill>
              </a:rPr>
              <a:t>                                                       классный руководитель </a:t>
            </a:r>
            <a:r>
              <a:rPr lang="ru-RU" dirty="0" smtClean="0">
                <a:solidFill>
                  <a:srgbClr val="FF0000"/>
                </a:solidFill>
              </a:rPr>
              <a:t>8 класса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4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87337" y="332657"/>
            <a:ext cx="8569325" cy="57606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Вам потребуется 1 кВтч энергии для того, чтобы: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2465388" y="1690688"/>
            <a:ext cx="4094162" cy="3744912"/>
            <a:chOff x="2465388" y="1690688"/>
            <a:chExt cx="4094162" cy="3744912"/>
          </a:xfrm>
        </p:grpSpPr>
        <p:sp>
          <p:nvSpPr>
            <p:cNvPr id="18" name="Oval 10"/>
            <p:cNvSpPr>
              <a:spLocks noChangeArrowheads="1"/>
            </p:cNvSpPr>
            <p:nvPr/>
          </p:nvSpPr>
          <p:spPr bwMode="gray">
            <a:xfrm>
              <a:off x="2643188" y="1690688"/>
              <a:ext cx="3743325" cy="3744912"/>
            </a:xfrm>
            <a:prstGeom prst="ellipse">
              <a:avLst/>
            </a:prstGeom>
            <a:noFill/>
            <a:ln w="38100" algn="ctr">
              <a:solidFill>
                <a:srgbClr val="C0C0C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Группа 31"/>
            <p:cNvGrpSpPr/>
            <p:nvPr/>
          </p:nvGrpSpPr>
          <p:grpSpPr>
            <a:xfrm>
              <a:off x="2465388" y="1752600"/>
              <a:ext cx="4094162" cy="3560763"/>
              <a:chOff x="2465388" y="1752600"/>
              <a:chExt cx="4094162" cy="3560763"/>
            </a:xfrm>
          </p:grpSpPr>
          <p:sp>
            <p:nvSpPr>
              <p:cNvPr id="20" name="AutoShape 4"/>
              <p:cNvSpPr>
                <a:spLocks noChangeArrowheads="1"/>
              </p:cNvSpPr>
              <p:nvPr/>
            </p:nvSpPr>
            <p:spPr bwMode="gray">
              <a:xfrm rot="17973186">
                <a:off x="4728369" y="2331244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AutoShape 5"/>
              <p:cNvSpPr>
                <a:spLocks noChangeArrowheads="1"/>
              </p:cNvSpPr>
              <p:nvPr/>
            </p:nvSpPr>
            <p:spPr bwMode="gray">
              <a:xfrm rot="3465783">
                <a:off x="4728370" y="4495006"/>
                <a:ext cx="792162" cy="288925"/>
              </a:xfrm>
              <a:prstGeom prst="rightArrow">
                <a:avLst>
                  <a:gd name="adj1" fmla="val 35167"/>
                  <a:gd name="adj2" fmla="val 111028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6"/>
              <p:cNvSpPr>
                <a:spLocks noChangeArrowheads="1"/>
              </p:cNvSpPr>
              <p:nvPr/>
            </p:nvSpPr>
            <p:spPr bwMode="gray">
              <a:xfrm rot="14369022">
                <a:off x="3509169" y="2407444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AutoShape 7"/>
              <p:cNvSpPr>
                <a:spLocks noChangeArrowheads="1"/>
              </p:cNvSpPr>
              <p:nvPr/>
            </p:nvSpPr>
            <p:spPr bwMode="gray">
              <a:xfrm rot="7535209">
                <a:off x="3471069" y="4461669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AutoShape 8"/>
              <p:cNvSpPr>
                <a:spLocks noChangeArrowheads="1"/>
              </p:cNvSpPr>
              <p:nvPr/>
            </p:nvSpPr>
            <p:spPr bwMode="gray">
              <a:xfrm>
                <a:off x="5307013" y="3459163"/>
                <a:ext cx="792162" cy="288925"/>
              </a:xfrm>
              <a:prstGeom prst="rightArrow">
                <a:avLst>
                  <a:gd name="adj1" fmla="val 35167"/>
                  <a:gd name="adj2" fmla="val 111028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9"/>
              <p:cNvSpPr>
                <a:spLocks noChangeArrowheads="1"/>
              </p:cNvSpPr>
              <p:nvPr/>
            </p:nvSpPr>
            <p:spPr bwMode="gray">
              <a:xfrm rot="10800000">
                <a:off x="2897188" y="3452813"/>
                <a:ext cx="863600" cy="288925"/>
              </a:xfrm>
              <a:prstGeom prst="rightArrow">
                <a:avLst>
                  <a:gd name="adj1" fmla="val 35167"/>
                  <a:gd name="adj2" fmla="val 121041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1"/>
              <p:cNvSpPr>
                <a:spLocks noChangeArrowheads="1"/>
              </p:cNvSpPr>
              <p:nvPr/>
            </p:nvSpPr>
            <p:spPr bwMode="gray">
              <a:xfrm>
                <a:off x="3298825" y="4948238"/>
                <a:ext cx="360363" cy="360362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B925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8"/>
              <p:cNvSpPr>
                <a:spLocks noChangeArrowheads="1"/>
              </p:cNvSpPr>
              <p:nvPr/>
            </p:nvSpPr>
            <p:spPr bwMode="gray">
              <a:xfrm>
                <a:off x="5360988" y="4953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CB90EC"/>
                  </a:gs>
                  <a:gs pos="100000">
                    <a:srgbClr val="9368A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gray">
              <a:xfrm>
                <a:off x="6199188" y="3429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6D6D6D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Oval 20"/>
              <p:cNvSpPr>
                <a:spLocks noChangeArrowheads="1"/>
              </p:cNvSpPr>
              <p:nvPr/>
            </p:nvSpPr>
            <p:spPr bwMode="gray">
              <a:xfrm>
                <a:off x="5284788" y="17526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21"/>
              <p:cNvSpPr>
                <a:spLocks noChangeArrowheads="1"/>
              </p:cNvSpPr>
              <p:nvPr/>
            </p:nvSpPr>
            <p:spPr bwMode="gray">
              <a:xfrm>
                <a:off x="3303588" y="18288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EDD947"/>
                  </a:gs>
                  <a:gs pos="100000">
                    <a:srgbClr val="AC9D34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Oval 22"/>
              <p:cNvSpPr>
                <a:spLocks noChangeArrowheads="1"/>
              </p:cNvSpPr>
              <p:nvPr/>
            </p:nvSpPr>
            <p:spPr bwMode="gray">
              <a:xfrm>
                <a:off x="2465388" y="3429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FF3399"/>
                  </a:gs>
                  <a:gs pos="100000">
                    <a:srgbClr val="B9256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Oval 24"/>
              <p:cNvSpPr>
                <a:spLocks noChangeArrowheads="1"/>
              </p:cNvSpPr>
              <p:nvPr/>
            </p:nvSpPr>
            <p:spPr bwMode="gray">
              <a:xfrm>
                <a:off x="3429000" y="2503488"/>
                <a:ext cx="2160588" cy="2160587"/>
              </a:xfrm>
              <a:prstGeom prst="ellipse">
                <a:avLst/>
              </a:prstGeom>
              <a:gradFill rotWithShape="1">
                <a:gsLst>
                  <a:gs pos="0">
                    <a:srgbClr val="FFA993"/>
                  </a:gs>
                  <a:gs pos="50000">
                    <a:srgbClr val="FF3300"/>
                  </a:gs>
                  <a:gs pos="100000">
                    <a:srgbClr val="FFA993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3" name="Oval 25"/>
              <p:cNvSpPr>
                <a:spLocks noChangeArrowheads="1"/>
              </p:cNvSpPr>
              <p:nvPr/>
            </p:nvSpPr>
            <p:spPr bwMode="gray">
              <a:xfrm>
                <a:off x="3570288" y="2644775"/>
                <a:ext cx="1878012" cy="1878013"/>
              </a:xfrm>
              <a:prstGeom prst="ellipse">
                <a:avLst/>
              </a:prstGeom>
              <a:gradFill rotWithShape="1">
                <a:gsLst>
                  <a:gs pos="0">
                    <a:srgbClr val="8A2B2B"/>
                  </a:gs>
                  <a:gs pos="50000">
                    <a:srgbClr val="FF5050"/>
                  </a:gs>
                  <a:gs pos="100000">
                    <a:srgbClr val="8A2B2B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4" name="Oval 26"/>
              <p:cNvSpPr>
                <a:spLocks noChangeArrowheads="1"/>
              </p:cNvSpPr>
              <p:nvPr/>
            </p:nvSpPr>
            <p:spPr bwMode="gray">
              <a:xfrm>
                <a:off x="3571875" y="2647950"/>
                <a:ext cx="1878013" cy="1878013"/>
              </a:xfrm>
              <a:prstGeom prst="ellipse">
                <a:avLst/>
              </a:prstGeom>
              <a:gradFill rotWithShape="1">
                <a:gsLst>
                  <a:gs pos="0">
                    <a:srgbClr val="A20000"/>
                  </a:gs>
                  <a:gs pos="100000">
                    <a:srgbClr val="FF00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5" name="Oval 27"/>
              <p:cNvSpPr>
                <a:spLocks noChangeArrowheads="1"/>
              </p:cNvSpPr>
              <p:nvPr/>
            </p:nvSpPr>
            <p:spPr bwMode="gray">
              <a:xfrm>
                <a:off x="3671888" y="2738438"/>
                <a:ext cx="1690687" cy="1690687"/>
              </a:xfrm>
              <a:prstGeom prst="ellipse">
                <a:avLst/>
              </a:prstGeom>
              <a:solidFill>
                <a:srgbClr val="990000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6" name="Oval 29"/>
              <p:cNvSpPr>
                <a:spLocks noChangeArrowheads="1"/>
              </p:cNvSpPr>
              <p:nvPr/>
            </p:nvSpPr>
            <p:spPr bwMode="auto">
              <a:xfrm>
                <a:off x="3702050" y="2757488"/>
                <a:ext cx="1636713" cy="1636712"/>
              </a:xfrm>
              <a:prstGeom prst="ellipse">
                <a:avLst/>
              </a:prstGeom>
              <a:solidFill>
                <a:srgbClr val="FF9966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7" name="Oval 30"/>
              <p:cNvSpPr>
                <a:spLocks noChangeArrowheads="1"/>
              </p:cNvSpPr>
              <p:nvPr/>
            </p:nvSpPr>
            <p:spPr bwMode="auto">
              <a:xfrm>
                <a:off x="3722688" y="2767013"/>
                <a:ext cx="1597025" cy="1595437"/>
              </a:xfrm>
              <a:prstGeom prst="ellipse">
                <a:avLst/>
              </a:prstGeom>
              <a:gradFill rotWithShape="1">
                <a:gsLst>
                  <a:gs pos="0">
                    <a:srgbClr val="FF9999">
                      <a:alpha val="0"/>
                    </a:srgbClr>
                  </a:gs>
                  <a:gs pos="100000">
                    <a:srgbClr val="FFDBD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8" name="Oval 31"/>
              <p:cNvSpPr>
                <a:spLocks noChangeArrowheads="1"/>
              </p:cNvSpPr>
              <p:nvPr/>
            </p:nvSpPr>
            <p:spPr bwMode="auto">
              <a:xfrm>
                <a:off x="3740150" y="2782888"/>
                <a:ext cx="1519238" cy="1490662"/>
              </a:xfrm>
              <a:prstGeom prst="ellipse">
                <a:avLst/>
              </a:prstGeom>
              <a:gradFill rotWithShape="1">
                <a:gsLst>
                  <a:gs pos="0">
                    <a:srgbClr val="CA6265"/>
                  </a:gs>
                  <a:gs pos="100000">
                    <a:srgbClr val="FF7C8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2"/>
              <p:cNvSpPr>
                <a:spLocks noChangeArrowheads="1"/>
              </p:cNvSpPr>
              <p:nvPr/>
            </p:nvSpPr>
            <p:spPr bwMode="auto">
              <a:xfrm>
                <a:off x="3829050" y="2824163"/>
                <a:ext cx="1350963" cy="12112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CC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Text Box 33"/>
              <p:cNvSpPr txBox="1">
                <a:spLocks noChangeArrowheads="1"/>
              </p:cNvSpPr>
              <p:nvPr/>
            </p:nvSpPr>
            <p:spPr bwMode="auto">
              <a:xfrm>
                <a:off x="3632907" y="3140968"/>
                <a:ext cx="1878185" cy="101566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1 </a:t>
                </a:r>
                <a:r>
                  <a:rPr lang="ru-RU" sz="2000" b="1" dirty="0" err="1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кВт∙час</a:t>
                </a:r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 энергии</a:t>
                </a:r>
              </a:p>
              <a:p>
                <a:pPr algn="ctr" eaLnBrk="0" hangingPunct="0"/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=</a:t>
                </a:r>
              </a:p>
            </p:txBody>
          </p:sp>
        </p:grpSp>
      </p:grpSp>
      <p:sp>
        <p:nvSpPr>
          <p:cNvPr id="42" name="Прямоугольник 41"/>
          <p:cNvSpPr/>
          <p:nvPr/>
        </p:nvSpPr>
        <p:spPr>
          <a:xfrm>
            <a:off x="1259632" y="1412776"/>
            <a:ext cx="2574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50 часов слушать радио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9512" y="2924944"/>
            <a:ext cx="2681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На 17 часов оставить гореть лампу мощностью 60 Вт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83568" y="4941168"/>
            <a:ext cx="2862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12 часов смотреть цветной телевизор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24128" y="5013176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2 часа пылесосить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2400" dirty="0">
              <a:latin typeface="Calibri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88224" y="3284984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Принять 5-минутный душ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40152" y="1340768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Нагреть на 6 градусов полную ванну воды (150 л) 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3074" name="Picture 2" descr="C:\Documents and Settings\Борис\Рабочий стол\энергосбережение\Новая папка\Киловаттик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980728"/>
            <a:ext cx="1043066" cy="1296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512" y="548680"/>
            <a:ext cx="5760640" cy="57606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Через кран, из которого капает вода         (10 капель в минуту) вытекает до 2000 л воды в год.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Если каждый из четырех членов Вашей семьи оставляет открытым водяной кран только 5 минут в день, вы теряете 7 кВтч энергии, выбросив  в окно 1000 рублей?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Принимать душ — намного дешевле, чем принимать ванну.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Принимая ванну (140-180 л) Вы  расходуете в три раза больше энергии, чем принимая 5-мин душ.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Распылители на кранах позволяют эффективнее использовать воду. </a:t>
            </a:r>
          </a:p>
          <a:p>
            <a:pPr>
              <a:defRPr/>
            </a:pPr>
            <a:endParaRPr lang="ru-RU" sz="2400" b="1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156176" y="620688"/>
            <a:ext cx="2844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Знаете ли вы, что: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29698" name="Picture 2" descr="C:\Documents and Settings\Борис\Рабочий стол\энергосбережение\рисунки\25925624_PV10p5r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132856"/>
            <a:ext cx="3779912" cy="3406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FF9999">
                <a:alpha val="51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908720"/>
            <a:ext cx="8136904" cy="540060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63688" y="260350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Анкета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сбережение энергии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052736"/>
          <a:ext cx="7272809" cy="5065008"/>
        </p:xfrm>
        <a:graphic>
          <a:graphicData uri="http://schemas.openxmlformats.org/drawingml/2006/table">
            <a:tbl>
              <a:tblPr/>
              <a:tblGrid>
                <a:gridCol w="6076283"/>
                <a:gridCol w="483268"/>
                <a:gridCol w="71325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нашем доме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</a:t>
                      </a: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записываем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наше энергопотребление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выключаем свет в комнате, когда уходим из нее.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Стиральная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машина всегда полностью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заполнена,</a:t>
                      </a: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когда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используем ее.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Холодильник стоит в прохладной комнате.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не ставим мебель перед обогревателями.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начали использовать энергосберегающие лампочки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используем местное освещение (настольную лампу, бра, торшер)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проветриваем быстро и эффективно,</a:t>
                      </a:r>
                    </a:p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всего несколько минут за раз.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заклеиваем окна на зиму.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зашториваем окна на ночь.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 descr="D:\Наташа\Мои анимации\школа\книги\_1_~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8384" y="404664"/>
            <a:ext cx="5238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39552" y="980728"/>
            <a:ext cx="8064896" cy="496855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1196751"/>
          <a:ext cx="7200800" cy="4582668"/>
        </p:xfrm>
        <a:graphic>
          <a:graphicData uri="http://schemas.openxmlformats.org/drawingml/2006/table">
            <a:tbl>
              <a:tblPr/>
              <a:tblGrid>
                <a:gridCol w="6064573"/>
                <a:gridCol w="482337"/>
                <a:gridCol w="653890"/>
              </a:tblGrid>
              <a:tr h="211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нашем доме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кладем крышку на кастрюлю, когда варим.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часто размораживаем холодильник.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используем раковину для мытья посуды.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моемся под душем, а не принимаем ванну.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ходим пешком или ездим на велосипеде в школу и на работу.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снижаем температуру в помещении, когда выходим.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снижаем температуру в помещении ночью.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повторно используем стекло, бумагу и металл.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не покупаем товары, которые могут использоваться только один раз.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не покупаем товары в больших обертках.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чиним вещи, вместо того, чтобы заменить их.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23728" y="404664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Анкета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сбережение энергии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pic>
        <p:nvPicPr>
          <p:cNvPr id="9" name="Picture 1" descr="D:\Наташа\Мои анимации\школа\книги\_1_~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8384" y="404664"/>
            <a:ext cx="5238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>
            <a:off x="395536" y="1124744"/>
            <a:ext cx="2160240" cy="1224136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2123728" y="2204864"/>
            <a:ext cx="2160240" cy="1224136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2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24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Группа 28"/>
          <p:cNvGrpSpPr/>
          <p:nvPr/>
        </p:nvGrpSpPr>
        <p:grpSpPr>
          <a:xfrm>
            <a:off x="4211960" y="3068960"/>
            <a:ext cx="2304256" cy="1241748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2339752" y="242088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Дискуссионный клуб 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0" y="3140968"/>
            <a:ext cx="158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 задачи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99792" y="260350"/>
            <a:ext cx="6192688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Работа в творческих мастерских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Борис\Рабочий стол\энергосбережение\Новая папка\лампа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2492896"/>
            <a:ext cx="820291" cy="1478834"/>
          </a:xfrm>
          <a:prstGeom prst="rect">
            <a:avLst/>
          </a:prstGeom>
          <a:noFill/>
        </p:spPr>
      </p:pic>
      <p:pic>
        <p:nvPicPr>
          <p:cNvPr id="2051" name="Picture 3" descr="C:\Documents and Settings\Борис\Рабочий стол\энергосбережение\Новая папка\лампа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302045">
            <a:off x="2176857" y="796928"/>
            <a:ext cx="797469" cy="1219200"/>
          </a:xfrm>
          <a:prstGeom prst="rect">
            <a:avLst/>
          </a:prstGeom>
          <a:noFill/>
        </p:spPr>
      </p:pic>
      <p:grpSp>
        <p:nvGrpSpPr>
          <p:cNvPr id="43" name="Группа 20"/>
          <p:cNvGrpSpPr/>
          <p:nvPr/>
        </p:nvGrpSpPr>
        <p:grpSpPr>
          <a:xfrm>
            <a:off x="6660232" y="3717032"/>
            <a:ext cx="2232248" cy="129614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4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4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2052" name="Picture 4" descr="C:\Documents and Settings\Борис\Рабочий стол\энергосбережение\Новая папка\лампа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2636912"/>
            <a:ext cx="1262063" cy="121920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55576" y="1268760"/>
            <a:ext cx="1368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Расчетные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3933056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Агитплакат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3" name="Picture 5" descr="C:\Documents and Settings\Борис\Рабочий стол\энергосбережение\Новая папка\лампа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216" y="4077072"/>
            <a:ext cx="793813" cy="1368152"/>
          </a:xfrm>
          <a:prstGeom prst="rect">
            <a:avLst/>
          </a:prstGeom>
          <a:noFill/>
        </p:spPr>
      </p:pic>
      <p:pic>
        <p:nvPicPr>
          <p:cNvPr id="1026" name="Picture 2" descr="H:\энергосбережение\Новая папка\лампа3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24328" y="1196752"/>
            <a:ext cx="1310025" cy="932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0825" y="1916832"/>
            <a:ext cx="8569647" cy="331236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Насколько энергетически выгоднее кипятить 2 чашки чая, чем полный чайник, который затем остывает?</a:t>
            </a:r>
          </a:p>
          <a:p>
            <a:pPr marL="342900" indent="-342900">
              <a:buAutoNum type="arabicPeriod"/>
            </a:pPr>
            <a:r>
              <a:rPr lang="ru-RU" dirty="0" smtClean="0"/>
              <a:t>Сколько стоит стоимость сэкономленная электроэнергия при выключении  света в кабинетах школы во время большой пятнадцатиминутной перемены?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Подсчитать экономию при установке индивидуальных счетчиков на холодную и горячую воду в двухкомнатной квартире, в которой проживают 3 человека.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Подсчитать, сколько можно сэкономить денег, если заменить обычные лампы накаливания на энергосберегающие в </a:t>
            </a:r>
            <a:r>
              <a:rPr lang="ru-RU" dirty="0" err="1" smtClean="0"/>
              <a:t>пятирожковой</a:t>
            </a:r>
            <a:r>
              <a:rPr lang="ru-RU" dirty="0" smtClean="0"/>
              <a:t> люстре.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692696"/>
            <a:ext cx="3996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Экономические задачи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7" name="Picture 2" descr="C:\Documents and Settings\Борис\Рабочий стол\энергосбережение\Новая папка\лампа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72400" y="1052736"/>
            <a:ext cx="676275" cy="1219200"/>
          </a:xfrm>
          <a:prstGeom prst="rect">
            <a:avLst/>
          </a:prstGeom>
          <a:noFill/>
        </p:spPr>
      </p:pic>
      <p:pic>
        <p:nvPicPr>
          <p:cNvPr id="8" name="Picture 3" descr="C:\Documents and Settings\Борис\Рабочий стол\энергосбережение\Новая папка\лампа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765611" flipH="1">
            <a:off x="792853" y="5064110"/>
            <a:ext cx="816645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3635896" y="2780928"/>
            <a:ext cx="4176464" cy="24482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0825" y="1772816"/>
            <a:ext cx="3097039" cy="39604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3563888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3923928" y="198884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260350"/>
            <a:ext cx="4392488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Заседание дискуссионного клуба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1600" y="980728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824" y="1844824"/>
            <a:ext cx="3169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В большом городе ночью светофоры мигают желтым светом. Мощность одного устройства невелика, но в мегаполисе светофоров много. Общая мощность получается немаленькая.  С другой стороны, выключать светофор нельзя – он предупреждает редких водителей о том, что впереди перекресток. Как быть?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Наташа\Мои анимации\города\j033692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5373216"/>
            <a:ext cx="1028700" cy="781050"/>
          </a:xfrm>
          <a:prstGeom prst="rect">
            <a:avLst/>
          </a:prstGeom>
          <a:noFill/>
        </p:spPr>
      </p:pic>
      <p:pic>
        <p:nvPicPr>
          <p:cNvPr id="1027" name="Picture 3" descr="D:\Наташа\Мои анимации\средста передвижения\светофоры\swetofor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5229200"/>
            <a:ext cx="183681" cy="504056"/>
          </a:xfrm>
          <a:prstGeom prst="rect">
            <a:avLst/>
          </a:prstGeom>
          <a:noFill/>
        </p:spPr>
      </p:pic>
      <p:sp>
        <p:nvSpPr>
          <p:cNvPr id="26" name="Скругленный прямоугольник 25"/>
          <p:cNvSpPr/>
          <p:nvPr/>
        </p:nvSpPr>
        <p:spPr>
          <a:xfrm>
            <a:off x="1691680" y="5229200"/>
            <a:ext cx="1304528" cy="101649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8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8344" y="3429000"/>
            <a:ext cx="947737" cy="1676400"/>
          </a:xfrm>
          <a:prstGeom prst="rect">
            <a:avLst/>
          </a:prstGeom>
          <a:noFill/>
        </p:spPr>
      </p:pic>
      <p:pic>
        <p:nvPicPr>
          <p:cNvPr id="1029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504" y="404664"/>
            <a:ext cx="788987" cy="16764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635896" y="285293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Огромные потери тепла происходят на предприятиях, в отапливаемых складах, ангарах через дверные проемы при въезде и выезде автомобилей. Что делать: ставить на ворота специального сотрудника или просить водителей закрывать за собой дверь?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40152" y="4941168"/>
            <a:ext cx="1448544" cy="6480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32" name="Picture 8" descr="D:\Наташа\Мои анимации\средста передвижения\грузовые\fcafa04e39504130df984bf6f1f535a6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12160" y="5013176"/>
            <a:ext cx="12954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907704" y="548680"/>
            <a:ext cx="6696744" cy="24482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47637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971600" y="62039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2708920"/>
            <a:ext cx="1077019" cy="228839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483768" y="620688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В большом городе ночью светофоры мигают желтым    светом. Мощность одного устройства невелика, но в мегаполисе светофоров много. Общая мощность получается немаленькая.  С другой стороны, выключать светофор нельзя – он предупреждает редких водителей о том, что впереди перекресток. Как быть?</a:t>
            </a:r>
            <a:endParaRPr lang="ru-RU" sz="2000" dirty="0"/>
          </a:p>
        </p:txBody>
      </p:sp>
      <p:pic>
        <p:nvPicPr>
          <p:cNvPr id="1028" name="Picture 4" descr="Картинка 4 из 721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187624" y="3212976"/>
            <a:ext cx="4608512" cy="3144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2025761">
            <a:off x="2897876" y="2892364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907704" y="548680"/>
            <a:ext cx="6696744" cy="21602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47637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971600" y="62039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620688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Огромные потери тепла происходят на предприятиях, в отапливаемых складах, ангарах через дверные проемы при въезде и выезде автомобилей. Что делать: ставить на ворота специального сотрудника или просить водителей закрывать за собой дверь?</a:t>
            </a:r>
            <a:endParaRPr lang="ru-RU" sz="2000" dirty="0"/>
          </a:p>
        </p:txBody>
      </p:sp>
      <p:pic>
        <p:nvPicPr>
          <p:cNvPr id="18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2420888"/>
            <a:ext cx="1451793" cy="2567997"/>
          </a:xfrm>
          <a:prstGeom prst="rect">
            <a:avLst/>
          </a:prstGeom>
          <a:noFill/>
        </p:spPr>
      </p:pic>
      <p:pic>
        <p:nvPicPr>
          <p:cNvPr id="39938" name="Picture 2" descr="Картинка 9 из 6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1240" y="2974132"/>
            <a:ext cx="4254896" cy="31911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2025761">
            <a:off x="2969885" y="2748348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60350"/>
            <a:ext cx="6192688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Подведение итогов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0252" y="3861048"/>
            <a:ext cx="947737" cy="1676400"/>
          </a:xfrm>
          <a:prstGeom prst="rect">
            <a:avLst/>
          </a:prstGeom>
          <a:noFill/>
        </p:spPr>
      </p:pic>
      <p:pic>
        <p:nvPicPr>
          <p:cNvPr id="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944724"/>
            <a:ext cx="788987" cy="1676400"/>
          </a:xfrm>
          <a:prstGeom prst="rect">
            <a:avLst/>
          </a:prstGeom>
          <a:noFill/>
        </p:spPr>
      </p:pic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1979712" y="1844824"/>
            <a:ext cx="2219325" cy="1169988"/>
            <a:chOff x="3048000" y="1143000"/>
            <a:chExt cx="2998788" cy="1601788"/>
          </a:xfrm>
        </p:grpSpPr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Группа 20"/>
            <p:cNvGrpSpPr>
              <a:grpSpLocks/>
            </p:cNvGrpSpPr>
            <p:nvPr/>
          </p:nvGrpSpPr>
          <p:grpSpPr bwMode="auto"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9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4774" y="1190815"/>
                <a:ext cx="2192247" cy="99106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3074" name="Picture 2" descr="Картинка 19 из 15681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1808820"/>
            <a:ext cx="1368152" cy="9112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"/>
          <p:cNvGrpSpPr>
            <a:grpSpLocks/>
          </p:cNvGrpSpPr>
          <p:nvPr/>
        </p:nvGrpSpPr>
        <p:grpSpPr bwMode="auto">
          <a:xfrm>
            <a:off x="4211960" y="3248980"/>
            <a:ext cx="2219325" cy="1169988"/>
            <a:chOff x="3048000" y="1143000"/>
            <a:chExt cx="2998788" cy="1601788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" name="Группа 20"/>
            <p:cNvGrpSpPr>
              <a:grpSpLocks/>
            </p:cNvGrpSpPr>
            <p:nvPr/>
          </p:nvGrpSpPr>
          <p:grpSpPr bwMode="auto"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7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15"/>
              <p:cNvSpPr>
                <a:spLocks noChangeArrowheads="1"/>
              </p:cNvSpPr>
              <p:nvPr/>
            </p:nvSpPr>
            <p:spPr bwMode="gray">
              <a:xfrm>
                <a:off x="3384774" y="1190815"/>
                <a:ext cx="2192247" cy="99106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22" name="Picture 3" descr="D:\Наташа\Мои анимации\средста передвижения\водные\Рисунок3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112" y="3068960"/>
            <a:ext cx="936104" cy="82225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427984" y="342900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1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8" descr="Закат"/>
          <p:cNvSpPr>
            <a:spLocks noChangeArrowheads="1" noChangeShapeType="1" noTextEdit="1"/>
          </p:cNvSpPr>
          <p:nvPr/>
        </p:nvSpPr>
        <p:spPr bwMode="auto">
          <a:xfrm rot="21034794">
            <a:off x="2938666" y="435260"/>
            <a:ext cx="5600648" cy="478940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228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Экономишь энергоресурсы </a:t>
            </a:r>
            <a:endParaRPr lang="ru-RU" sz="3600" b="1" kern="1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700808"/>
            <a:ext cx="9080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789040"/>
            <a:ext cx="792088" cy="1682989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 rot="1558016">
            <a:off x="1408999" y="3553196"/>
            <a:ext cx="2207902" cy="2835903"/>
            <a:chOff x="5718209" y="3431789"/>
            <a:chExt cx="2207902" cy="2835903"/>
          </a:xfrm>
        </p:grpSpPr>
        <p:pic>
          <p:nvPicPr>
            <p:cNvPr id="1027" name="Picture 3" descr="C:\Users\Борис\Desktop\энергосбережение\рисунки\imagesCABXWPQC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71124">
              <a:off x="5752259" y="5084643"/>
              <a:ext cx="2173852" cy="118304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Скругленная прямоугольная выноска 2"/>
            <p:cNvSpPr/>
            <p:nvPr/>
          </p:nvSpPr>
          <p:spPr>
            <a:xfrm rot="21108849">
              <a:off x="5718209" y="3431789"/>
              <a:ext cx="1089620" cy="1418329"/>
            </a:xfrm>
            <a:prstGeom prst="wedgeRoundRectCallout">
              <a:avLst>
                <a:gd name="adj1" fmla="val 93909"/>
                <a:gd name="adj2" fmla="val 82263"/>
                <a:gd name="adj3" fmla="val 16667"/>
              </a:avLst>
            </a:prstGeom>
            <a:solidFill>
              <a:srgbClr val="CC33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" descr="C:\Users\Борис\Desktop\энергосбережение\рисунки\_zdorovie_1581_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13111">
              <a:off x="5768409" y="3492098"/>
              <a:ext cx="987232" cy="131425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323528" y="289929"/>
            <a:ext cx="2310088" cy="3221814"/>
            <a:chOff x="3204631" y="3327801"/>
            <a:chExt cx="2310088" cy="3221814"/>
          </a:xfrm>
        </p:grpSpPr>
        <p:pic>
          <p:nvPicPr>
            <p:cNvPr id="1037" name="Picture 13" descr="Картинка 3 из 13527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03249">
              <a:off x="3204631" y="4755839"/>
              <a:ext cx="1345332" cy="179377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Скругленная прямоугольная выноска 13"/>
            <p:cNvSpPr/>
            <p:nvPr/>
          </p:nvSpPr>
          <p:spPr>
            <a:xfrm rot="21108849">
              <a:off x="4245281" y="3327801"/>
              <a:ext cx="1269438" cy="1242581"/>
            </a:xfrm>
            <a:prstGeom prst="wedgeRoundRectCallout">
              <a:avLst>
                <a:gd name="adj1" fmla="val -109716"/>
                <a:gd name="adj2" fmla="val 72825"/>
                <a:gd name="adj3" fmla="val 16667"/>
              </a:avLst>
            </a:prstGeom>
            <a:solidFill>
              <a:srgbClr val="CC33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3" name="Picture 9" descr="Картинка 36 из 8241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18158">
              <a:off x="4287186" y="3361980"/>
              <a:ext cx="1183691" cy="116001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491880" y="11663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к внеклассному мероприятию для учащихся 8-11 классов</a:t>
            </a:r>
            <a:endParaRPr lang="ru-RU" sz="1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5805264"/>
            <a:ext cx="3240360" cy="936104"/>
          </a:xfrm>
          <a:prstGeom prst="roundRect">
            <a:avLst/>
          </a:prstGeom>
          <a:solidFill>
            <a:srgbClr val="990000">
              <a:alpha val="50000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39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707904" y="1844824"/>
            <a:ext cx="5184576" cy="37084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4175956" y="1988840"/>
            <a:ext cx="4320479" cy="34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ru-RU" sz="2000" i="1" dirty="0" smtClean="0"/>
              <a:t>Повышение </a:t>
            </a:r>
            <a:r>
              <a:rPr lang="ru-RU" sz="2000" i="1" dirty="0" err="1" smtClean="0"/>
              <a:t>энергоэффективности</a:t>
            </a:r>
            <a:r>
              <a:rPr lang="ru-RU" sz="2000" i="1" dirty="0" smtClean="0"/>
              <a:t> – это большая макроэкономическая задача, и ожидаемый эффект от ее решения зависит не только от сокращения потребления энергоресурсов, но и от запуска новых инновационных процессов, от внедрения передовых технологических решений.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                  </a:t>
            </a:r>
            <a:r>
              <a:rPr lang="ru-RU" sz="2000" b="1" dirty="0" smtClean="0"/>
              <a:t>Дмитрий Медведев</a:t>
            </a:r>
            <a:r>
              <a:rPr lang="ru-RU" sz="2000" dirty="0" smtClean="0"/>
              <a:t> </a:t>
            </a:r>
          </a:p>
        </p:txBody>
      </p:sp>
      <p:pic>
        <p:nvPicPr>
          <p:cNvPr id="2050" name="Picture 2" descr=" МЕДВЕДЕВ Дмитрий Анатольевич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584684"/>
            <a:ext cx="3286163" cy="3478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3212976"/>
            <a:ext cx="5004556" cy="248427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6866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«</a:t>
            </a:r>
            <a:r>
              <a:rPr lang="ru-RU" sz="2400" b="1" i="1" dirty="0">
                <a:solidFill>
                  <a:srgbClr val="C00000"/>
                </a:solidFill>
              </a:rPr>
              <a:t>Программа повышения энергетической эффективности экономики Томской области </a:t>
            </a:r>
            <a:r>
              <a:rPr lang="ru-RU" sz="2400" b="1" i="1" dirty="0" smtClean="0">
                <a:solidFill>
                  <a:srgbClr val="C00000"/>
                </a:solidFill>
              </a:rPr>
              <a:t>на </a:t>
            </a:r>
            <a:r>
              <a:rPr lang="ru-RU" sz="2400" b="1" i="1" dirty="0">
                <a:solidFill>
                  <a:srgbClr val="C00000"/>
                </a:solidFill>
              </a:rPr>
              <a:t>период до 2012 года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51845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… Сочетание </a:t>
            </a:r>
            <a:r>
              <a:rPr lang="ru-RU" sz="2000" dirty="0"/>
              <a:t>экономических интересов производителей и потребителей электрической и тепловой </a:t>
            </a:r>
            <a:r>
              <a:rPr lang="ru-RU" sz="2000" dirty="0" smtClean="0"/>
              <a:t>энергии.</a:t>
            </a:r>
          </a:p>
          <a:p>
            <a:r>
              <a:rPr lang="ru-RU" sz="2000" dirty="0" smtClean="0"/>
              <a:t>…Активное </a:t>
            </a:r>
            <a:r>
              <a:rPr lang="ru-RU" sz="2000" dirty="0"/>
              <a:t>энергосбережение при производстве, транспортировке и, особенно, при потреблении энергии и </a:t>
            </a:r>
            <a:r>
              <a:rPr lang="ru-RU" sz="2000" dirty="0" smtClean="0"/>
              <a:t>энергоресурсов.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1556792"/>
            <a:ext cx="8748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G:\энергосбережение\рисунки\0042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898" y="2780928"/>
            <a:ext cx="3413178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540" y="1772816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Поэтапное </a:t>
            </a:r>
            <a:r>
              <a:rPr lang="ru-RU" sz="2000" dirty="0"/>
              <a:t>формирование оптимальной структуры топливного баланса области должно осуществляться в следующих направлениях: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1556792"/>
            <a:ext cx="7992888" cy="406899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6866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Энергосбережение – дело для всех – польза для каждого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5556" y="1700808"/>
            <a:ext cx="784887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+mn-lt"/>
              </a:rPr>
              <a:t> Используйте </a:t>
            </a:r>
            <a:r>
              <a:rPr lang="ru-RU" sz="2000" dirty="0">
                <a:latin typeface="+mn-lt"/>
              </a:rPr>
              <a:t>кастрюли с  диаметром днища  равному диаметру  конфорок электроплит. </a:t>
            </a:r>
            <a:endParaRPr lang="ru-RU" sz="2000" dirty="0" smtClean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>
                <a:latin typeface="+mn-lt"/>
              </a:rPr>
              <a:t>Устанавливайте холодильник подальше от отопительных и          нагревательных </a:t>
            </a:r>
            <a:r>
              <a:rPr lang="ru-RU" sz="2000" dirty="0" smtClean="0">
                <a:latin typeface="+mn-lt"/>
              </a:rPr>
              <a:t>устройств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+mn-lt"/>
              </a:rPr>
              <a:t>Для </a:t>
            </a:r>
            <a:r>
              <a:rPr lang="ru-RU" sz="2000" dirty="0">
                <a:latin typeface="+mn-lt"/>
              </a:rPr>
              <a:t>освещения используйте энергосберегающие лампы - они потребляют в  4-5 раз электричества меньше, чем  лампы накаливания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Если работаете за компьютером и не используете его звуковые колонки то выключите их</a:t>
            </a:r>
            <a:r>
              <a:rPr lang="ru-RU" sz="2000" dirty="0" smtClean="0"/>
              <a:t>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Если оставляете включенным компьютер и уходите то выключайте монитор и звуковые колонки.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+mn-lt"/>
            </a:endParaRPr>
          </a:p>
          <a:p>
            <a:endParaRPr lang="ru-RU" sz="2000" dirty="0">
              <a:latin typeface="Constantia" pitchFamily="18" charset="0"/>
            </a:endParaRP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1556792"/>
            <a:ext cx="7992888" cy="432048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6866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Энергосбережение – дело для всех – польза для каждого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83568" y="1664804"/>
            <a:ext cx="777686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Заделайте </a:t>
            </a:r>
            <a:r>
              <a:rPr lang="ru-RU" sz="2000" dirty="0"/>
              <a:t>щели в оконных рамах и дверных проемах!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Не </a:t>
            </a:r>
            <a:r>
              <a:rPr lang="ru-RU" sz="2000" dirty="0"/>
              <a:t>загораживайте отопительные приборы</a:t>
            </a:r>
            <a:r>
              <a:rPr lang="ru-RU" sz="2000" dirty="0" smtClean="0"/>
              <a:t>!</a:t>
            </a:r>
          </a:p>
          <a:p>
            <a:pPr>
              <a:buClr>
                <a:srgbClr val="C00000"/>
              </a:buClr>
            </a:pPr>
            <a:r>
              <a:rPr lang="ru-RU" sz="2000" dirty="0"/>
              <a:t>Тепло от отопительных приборов будет эффективно поступать в помещение, если: </a:t>
            </a:r>
            <a:br>
              <a:rPr lang="ru-RU" sz="2000" dirty="0"/>
            </a:br>
            <a:r>
              <a:rPr lang="ru-RU" sz="2000" dirty="0"/>
              <a:t>• Отопительные приборы не закрыты шторами; </a:t>
            </a:r>
            <a:br>
              <a:rPr lang="ru-RU" sz="2000" dirty="0"/>
            </a:br>
            <a:r>
              <a:rPr lang="ru-RU" sz="2000" dirty="0"/>
              <a:t>• Отопительные приборы не закрыты декоративными панелями; </a:t>
            </a:r>
            <a:br>
              <a:rPr lang="ru-RU" sz="2000" dirty="0"/>
            </a:br>
            <a:r>
              <a:rPr lang="ru-RU" sz="2000" dirty="0"/>
              <a:t>• Отопительные приборы не закрыты мебелью или другими предметами. </a:t>
            </a:r>
            <a:br>
              <a:rPr lang="ru-RU" sz="2000" dirty="0"/>
            </a:br>
            <a:r>
              <a:rPr lang="ru-RU" sz="2000" dirty="0"/>
              <a:t>Батареи отопления будут эффективно обогревать помещение, если за ними установить теплоотражающие экраны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Проветривайте помещения не долго, но интенсивно</a:t>
            </a:r>
            <a:r>
              <a:rPr lang="ru-RU" sz="2000" dirty="0" smtClean="0"/>
              <a:t>!</a:t>
            </a:r>
            <a:endParaRPr lang="ru-RU" sz="200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/>
        </p:nvSpPr>
        <p:spPr bwMode="auto">
          <a:xfrm>
            <a:off x="575556" y="3609020"/>
            <a:ext cx="82296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125" indent="-282575"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9677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0825" y="3789363"/>
            <a:ext cx="8569325" cy="2376487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Picture 2" descr="http://holodanet.ucoz.ru/novosti/iglu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764704"/>
            <a:ext cx="3960440" cy="2764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287338" y="3789363"/>
            <a:ext cx="85693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В центре Гамбурга немецкий художник </a:t>
            </a:r>
            <a:r>
              <a:rPr lang="ru-RU" dirty="0" err="1"/>
              <a:t>Ralf</a:t>
            </a:r>
            <a:r>
              <a:rPr lang="ru-RU" dirty="0"/>
              <a:t> </a:t>
            </a:r>
            <a:r>
              <a:rPr lang="ru-RU" dirty="0" err="1"/>
              <a:t>Schmerberg</a:t>
            </a:r>
            <a:r>
              <a:rPr lang="ru-RU" dirty="0"/>
              <a:t> создал необычный дом-иглу высотой 5,6 метра и 11 метров в диаметре. На создание иглу ушло 322 старых холодильника и 1718 метров провода. Эта инсталляция является выражением протеста против неконтролируемых расходов энергии. Рядом с иглу автор поставил огромный электрический счетчик, который показывает сколько электроэнергии будут потреблять 322 старых холодильника. "Расточительность является крупнейшим источником энергии!" - утверждает художник.</a:t>
            </a:r>
          </a:p>
        </p:txBody>
      </p:sp>
      <p:pic>
        <p:nvPicPr>
          <p:cNvPr id="7173" name="Picture 15" descr="j028056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025761">
            <a:off x="3905250" y="300038"/>
            <a:ext cx="7921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932363" y="692150"/>
            <a:ext cx="4103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ru-RU" sz="2400" b="1" i="1" dirty="0">
                <a:solidFill>
                  <a:srgbClr val="C00000"/>
                </a:solidFill>
                <a:cs typeface="Times New Roman" pitchFamily="18" charset="0"/>
              </a:rPr>
              <a:t>  Если вы поставите холодильник в комнате, где температура достигает 30 градусов, то потребление энергии удвоится.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971600" y="1916832"/>
            <a:ext cx="4969247" cy="28083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4941168"/>
            <a:ext cx="6193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Следующий Час Земли состоится в субботу  31 марта 2012 года с 20:30 до 21:30  по местному времени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06084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  Каждый год в последнюю субботу марта миллионы людей во всем мире выключают свет на час, потому что им важно будущее нашей планеты Земля. «Час Земли» – это символ бережного отношения к природе, заботы об ограниченных ресурсах нашей планеты.</a:t>
            </a:r>
            <a:endParaRPr lang="ru-RU" sz="2000" dirty="0"/>
          </a:p>
        </p:txBody>
      </p:sp>
      <p:pic>
        <p:nvPicPr>
          <p:cNvPr id="2050" name="Picture 2" descr="http://www.mioo.ru/projects/1527/Noname/img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04664"/>
            <a:ext cx="6265391" cy="1132198"/>
          </a:xfrm>
          <a:prstGeom prst="rect">
            <a:avLst/>
          </a:prstGeom>
          <a:noFill/>
        </p:spPr>
      </p:pic>
      <p:pic>
        <p:nvPicPr>
          <p:cNvPr id="2056" name="Picture 8" descr="http://umerlakorova.ru/wp-content/chaszemli-3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3645023"/>
            <a:ext cx="2340798" cy="175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6588224" y="5373216"/>
            <a:ext cx="2555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134 государства мира на час отключили электроэнергию</a:t>
            </a:r>
            <a:endParaRPr lang="ru-RU" dirty="0"/>
          </a:p>
        </p:txBody>
      </p:sp>
      <p:pic>
        <p:nvPicPr>
          <p:cNvPr id="2058" name="Picture 10" descr="час земл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476672"/>
            <a:ext cx="2357630" cy="3151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Группа 28"/>
          <p:cNvGrpSpPr/>
          <p:nvPr/>
        </p:nvGrpSpPr>
        <p:grpSpPr>
          <a:xfrm>
            <a:off x="107950" y="1484784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8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Группа 28"/>
          <p:cNvGrpSpPr/>
          <p:nvPr/>
        </p:nvGrpSpPr>
        <p:grpSpPr>
          <a:xfrm>
            <a:off x="5652120" y="191683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6300192" y="213285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неуверенности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43600" y="260350"/>
            <a:ext cx="36004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Острова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1" name="Группа 28"/>
          <p:cNvGrpSpPr/>
          <p:nvPr/>
        </p:nvGrpSpPr>
        <p:grpSpPr>
          <a:xfrm>
            <a:off x="2987824" y="47667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43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4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45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0" name="Группа 28"/>
          <p:cNvGrpSpPr/>
          <p:nvPr/>
        </p:nvGrpSpPr>
        <p:grpSpPr>
          <a:xfrm>
            <a:off x="2555776" y="3068960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2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53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8" name="Группа 28"/>
          <p:cNvGrpSpPr/>
          <p:nvPr/>
        </p:nvGrpSpPr>
        <p:grpSpPr>
          <a:xfrm>
            <a:off x="5364088" y="4509120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59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0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61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66" name="Группа 28"/>
          <p:cNvGrpSpPr/>
          <p:nvPr/>
        </p:nvGrpSpPr>
        <p:grpSpPr>
          <a:xfrm>
            <a:off x="251520" y="479715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7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8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69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3635896" y="69269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вдохновения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1840" y="3284984"/>
            <a:ext cx="2016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удовлетворения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7584" y="501317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размышления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2160" y="4941168"/>
            <a:ext cx="1872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пустоты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5576" y="1700808"/>
            <a:ext cx="18722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накопления знаний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D:\Наташа\Мои анимации\средста передвижения\водные\e12169bc17bcace4d78dac8f8e00351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304" y="5949280"/>
            <a:ext cx="1609725" cy="742950"/>
          </a:xfrm>
          <a:prstGeom prst="rect">
            <a:avLst/>
          </a:prstGeom>
          <a:noFill/>
        </p:spPr>
      </p:pic>
      <p:pic>
        <p:nvPicPr>
          <p:cNvPr id="21507" name="Picture 3" descr="D:\Наташа\Мои анимации\средста передвижения\водные\Рисунок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720" y="777600"/>
            <a:ext cx="936104" cy="822254"/>
          </a:xfrm>
          <a:prstGeom prst="rect">
            <a:avLst/>
          </a:prstGeom>
          <a:noFill/>
        </p:spPr>
      </p:pic>
      <p:pic>
        <p:nvPicPr>
          <p:cNvPr id="21509" name="Picture 5" descr="D:\Наташа\Мои анимации\средста передвижения\водные\2d7d6b6ea90d2647b26b51c890e7fad7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011157">
            <a:off x="167378" y="4264040"/>
            <a:ext cx="1419225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Наташа\Мои анимации\школа\книги\ar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360" y="5229200"/>
            <a:ext cx="1066800" cy="1000125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539552" y="1484784"/>
            <a:ext cx="7633543" cy="41044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3568" y="1628800"/>
            <a:ext cx="7488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  Напишите сочинение на тему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«Энергия и мы</a:t>
            </a:r>
            <a:r>
              <a:rPr lang="ru-RU" sz="2400" i="1" dirty="0" smtClean="0">
                <a:solidFill>
                  <a:srgbClr val="C00000"/>
                </a:solidFill>
                <a:latin typeface="Calibri" pitchFamily="34" charset="0"/>
                <a:ea typeface="MinionPro-Regular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 роли энергии в нашей жизни и жизни планеты.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Почему мы должны использовать энергию более эффективно?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Как мы можем экономить энергию?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Опишите, что конкретно вы делаете сейчас для экономии энергии?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Объяснили ли вы своим друзьям и родителям причины, по которым необходимо сберегать энергию?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692696"/>
            <a:ext cx="3084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Домашняя работа</a:t>
            </a:r>
            <a:endParaRPr lang="ru-RU" sz="2400" i="1" dirty="0" smtClean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8" descr="Закат"/>
          <p:cNvSpPr>
            <a:spLocks noChangeArrowheads="1" noChangeShapeType="1" noTextEdit="1"/>
          </p:cNvSpPr>
          <p:nvPr/>
        </p:nvSpPr>
        <p:spPr bwMode="auto">
          <a:xfrm rot="21034794">
            <a:off x="738303" y="789243"/>
            <a:ext cx="7293752" cy="478940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228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Спасибо  за  участие </a:t>
            </a:r>
          </a:p>
          <a:p>
            <a:pPr algn="ctr"/>
            <a:r>
              <a:rPr lang="ru-RU" sz="3600" b="1" kern="1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в</a:t>
            </a:r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творческих  мастерских</a:t>
            </a:r>
          </a:p>
        </p:txBody>
      </p:sp>
      <p:pic>
        <p:nvPicPr>
          <p:cNvPr id="3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3548" y="1160748"/>
            <a:ext cx="792088" cy="1682989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80" y="4905164"/>
            <a:ext cx="9080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3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4"/>
          <p:cNvSpPr>
            <a:spLocks noEditPoints="1"/>
          </p:cNvSpPr>
          <p:nvPr/>
        </p:nvSpPr>
        <p:spPr bwMode="gray">
          <a:xfrm rot="19685041">
            <a:off x="579402" y="2006068"/>
            <a:ext cx="7089853" cy="3131549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rgbClr val="C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14337" name="Picture 1" descr="D:\Наташа\Мои рисунки\школа\дети\16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1780" y="440668"/>
            <a:ext cx="1872208" cy="1872208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664" y="4797152"/>
            <a:ext cx="1908212" cy="1875870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8" name="TextBox 37"/>
          <p:cNvSpPr txBox="1"/>
          <p:nvPr/>
        </p:nvSpPr>
        <p:spPr>
          <a:xfrm>
            <a:off x="0" y="4077072"/>
            <a:ext cx="17636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Работа в лабораториях: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А.викторина</a:t>
            </a:r>
          </a:p>
          <a:p>
            <a:pPr>
              <a:defRPr/>
            </a:pP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Б.аналитики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216" y="2024844"/>
            <a:ext cx="1872208" cy="1799080"/>
          </a:xfrm>
          <a:prstGeom prst="ellipse">
            <a:avLst/>
          </a:prstGeom>
          <a:solidFill>
            <a:srgbClr val="FF9999"/>
          </a:solidFill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2" name="TextBox 61"/>
          <p:cNvSpPr txBox="1"/>
          <p:nvPr/>
        </p:nvSpPr>
        <p:spPr>
          <a:xfrm rot="19773559">
            <a:off x="2700930" y="2950571"/>
            <a:ext cx="340380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работы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84168" y="5229200"/>
            <a:ext cx="20522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Работа в творческих мастерских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1016732"/>
            <a:ext cx="2592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Энергопотребление и его последствия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536" y="2060848"/>
            <a:ext cx="1980220" cy="1912813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64088" y="116632"/>
            <a:ext cx="1946128" cy="1872208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7" name="TextBox 36"/>
          <p:cNvSpPr txBox="1"/>
          <p:nvPr/>
        </p:nvSpPr>
        <p:spPr>
          <a:xfrm>
            <a:off x="6984268" y="3861048"/>
            <a:ext cx="1871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Выводы Подведение итогов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1860" y="5589240"/>
            <a:ext cx="18722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Выводы Подведение итогов работы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Картинка 115 из 1682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97052"/>
            <a:ext cx="1944216" cy="1886145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58636" y="620688"/>
            <a:ext cx="1813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Рефлексия </a:t>
            </a:r>
            <a:r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урока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3419872" y="2780928"/>
            <a:ext cx="3456384" cy="23042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0825" y="1772816"/>
            <a:ext cx="2881015" cy="331291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3563888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3419872" y="2924944"/>
            <a:ext cx="3456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Энергопотребление и его последствия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260350"/>
            <a:ext cx="6192688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Энергопотребление и его последствия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356992"/>
            <a:ext cx="792088" cy="168298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250825" y="1916832"/>
            <a:ext cx="28810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Энергетические проблемы человечества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6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3933056"/>
            <a:ext cx="907028" cy="1604392"/>
          </a:xfrm>
          <a:prstGeom prst="rect">
            <a:avLst/>
          </a:prstGeom>
          <a:noFill/>
        </p:spPr>
      </p:pic>
      <p:pic>
        <p:nvPicPr>
          <p:cNvPr id="28674" name="Picture 2" descr="D:\Наташа\Мои анимации\экология\eZavod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3928" y="1412776"/>
            <a:ext cx="1200150" cy="1047750"/>
          </a:xfrm>
          <a:prstGeom prst="rect">
            <a:avLst/>
          </a:prstGeom>
          <a:noFill/>
        </p:spPr>
      </p:pic>
      <p:pic>
        <p:nvPicPr>
          <p:cNvPr id="28678" name="Picture 6" descr="D:\Наташа\Мои анимации\физика\энергия\ветряк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640" y="764704"/>
            <a:ext cx="354039" cy="84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0825" y="4365104"/>
            <a:ext cx="8569647" cy="136815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1268761"/>
            <a:ext cx="5833343" cy="2016223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2025761">
            <a:off x="8297769" y="183445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0825" y="260648"/>
            <a:ext cx="8641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Энергопотребление и его последствия Энергетические проблемы человечества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5616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</a:rPr>
              <a:t>Экологическая катастрофа</a:t>
            </a:r>
          </a:p>
          <a:p>
            <a:r>
              <a:rPr lang="ru-RU" sz="2400" dirty="0" smtClean="0">
                <a:latin typeface="Calibri" pitchFamily="34" charset="0"/>
              </a:rPr>
              <a:t>В чем заключается эта катастрофа?  </a:t>
            </a:r>
          </a:p>
          <a:p>
            <a:r>
              <a:rPr lang="ru-RU" sz="2400" dirty="0" smtClean="0">
                <a:latin typeface="Calibri" pitchFamily="34" charset="0"/>
              </a:rPr>
              <a:t>Так ли она опасна для человечества? </a:t>
            </a:r>
          </a:p>
          <a:p>
            <a:r>
              <a:rPr lang="ru-RU" sz="2400" dirty="0" smtClean="0">
                <a:latin typeface="Calibri" pitchFamily="34" charset="0"/>
              </a:rPr>
              <a:t>И что нужно делать, чтобы ее предотвратить? 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44034" name="Picture 2" descr="D:\Наташа\Мои рисунки\экология\95a742d1ce158f5a536a183bed833d5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8144" y="836712"/>
            <a:ext cx="2893535" cy="3182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50825" y="4437111"/>
            <a:ext cx="8569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</a:rPr>
              <a:t>Эффективное использование энергии — ключ к успешному решению экологической проблемы! </a:t>
            </a:r>
          </a:p>
          <a:p>
            <a:r>
              <a:rPr lang="ru-RU" sz="2400" dirty="0" smtClean="0">
                <a:latin typeface="Calibri" pitchFamily="34" charset="0"/>
              </a:rPr>
              <a:t>  Как вы думаете, почему? 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23528" y="1196752"/>
            <a:ext cx="5436791" cy="504056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рациональное использование энергии. </a:t>
            </a: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 Это деятельность по организации эффективного использования энергоресурсов. </a:t>
            </a:r>
            <a:endParaRPr lang="ru-RU" sz="2400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Специалисты утверждают, что потребление энергии, в среднем, может быть сокращено: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быту на 34%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небольших потребителей на 22%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транспорте на 24%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промышленности на 13-33%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404664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Что же мы понимаем под энергосбережением?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3074" name="Picture 2" descr="C:\Documents and Settings\Борис\Рабочий стол\энергосбережение\рисунки\140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1052736"/>
            <a:ext cx="3292018" cy="4266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kx="110000" ky="200000" algn="tl" rotWithShape="0">
              <a:srgbClr val="FF9999">
                <a:alpha val="51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3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23528" y="1196752"/>
            <a:ext cx="5940660" cy="504056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Наиболее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значительный прирост потребления электроэнергии произошел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бытовом секторе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ru-RU" sz="2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Рост энергопотребления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приведет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росту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энергоемкости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муниципального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продукта,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ч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то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отрицательно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повлияет </a:t>
            </a:r>
            <a:endParaRPr lang="ru-RU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CC3300"/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привлечение инвестиций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промышленность и экономику муниципального образования,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конкурентоспособность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производимых на территории товаров, работ и услуг на российском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рынке.</a:t>
            </a:r>
            <a:endParaRPr lang="ru-RU" sz="24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2966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Анализ потребления топливно-энергетических ресурсов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2050" name="Picture 2" descr="Картинка 4 из 77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16" y="1664804"/>
            <a:ext cx="3277920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59532" y="1664804"/>
            <a:ext cx="5004556" cy="19082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CC3300"/>
              </a:buClr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От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результатов решения этой проблемы зависит место нашего общества в ряду развитых в экономическом отношении стран и уровень жизни граждан</a:t>
            </a:r>
            <a:endParaRPr lang="ru-RU" sz="24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2966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/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роблема </a:t>
            </a:r>
            <a:r>
              <a:rPr lang="ru-RU" sz="2400" b="1" i="1" dirty="0" smtClean="0">
                <a:solidFill>
                  <a:srgbClr val="C00000"/>
                </a:solidFill>
              </a:rPr>
              <a:t>разумного </a:t>
            </a:r>
            <a:r>
              <a:rPr lang="ru-RU" sz="2400" b="1" i="1" dirty="0">
                <a:solidFill>
                  <a:srgbClr val="C00000"/>
                </a:solidFill>
              </a:rPr>
              <a:t>использования энергии </a:t>
            </a:r>
            <a:r>
              <a:rPr lang="ru-RU" sz="2400" b="1" i="1" dirty="0" smtClean="0">
                <a:solidFill>
                  <a:srgbClr val="C00000"/>
                </a:solidFill>
              </a:rPr>
              <a:t>- одна </a:t>
            </a:r>
            <a:r>
              <a:rPr lang="ru-RU" sz="2400" b="1" i="1" dirty="0">
                <a:solidFill>
                  <a:srgbClr val="C00000"/>
                </a:solidFill>
              </a:rPr>
              <a:t>из наиболее острых проблем человечества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257092"/>
            <a:ext cx="7992888" cy="201622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Почему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же мы, вроде бы все знающие, не экономим электрическую энергию? </a:t>
            </a:r>
            <a:endParaRPr lang="ru-RU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Может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быть, мы плохо представляем реальные результаты даже элементарной экономии электроэнергии? </a:t>
            </a:r>
          </a:p>
        </p:txBody>
      </p:sp>
      <p:pic>
        <p:nvPicPr>
          <p:cNvPr id="4098" name="Picture 2" descr="C:\Users\Борис\Desktop\энергосбережение\рисунки\family0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32756"/>
            <a:ext cx="3052734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9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4535996" y="2780928"/>
            <a:ext cx="3456384" cy="23042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1540" y="1772816"/>
            <a:ext cx="3457079" cy="277230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1116311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5436096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535996" y="2924944"/>
            <a:ext cx="34563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Анализ результатов анкетирования 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260350"/>
            <a:ext cx="6192688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Работа в группах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077072"/>
            <a:ext cx="792088" cy="168298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431540" y="1916832"/>
            <a:ext cx="33850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Викторина</a:t>
            </a:r>
            <a:endParaRPr lang="en-US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«Энергосбережение – не экономия, а умное потребление!» 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6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00292" y="3933056"/>
            <a:ext cx="907028" cy="1604392"/>
          </a:xfrm>
          <a:prstGeom prst="rect">
            <a:avLst/>
          </a:prstGeom>
          <a:noFill/>
        </p:spPr>
      </p:pic>
      <p:pic>
        <p:nvPicPr>
          <p:cNvPr id="46082" name="Picture 2" descr="D:\Наташа\Мои анимации\школа\урок\Рисунок31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40347" y="944724"/>
            <a:ext cx="1224136" cy="559605"/>
          </a:xfrm>
          <a:prstGeom prst="rect">
            <a:avLst/>
          </a:prstGeom>
          <a:noFill/>
        </p:spPr>
      </p:pic>
      <p:pic>
        <p:nvPicPr>
          <p:cNvPr id="46083" name="Picture 3" descr="D:\Наташа\Мои анимации\школа\урок\s11394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112" y="1808820"/>
            <a:ext cx="150495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1236</Words>
  <Application>Microsoft Office PowerPoint</Application>
  <PresentationFormat>Экран (4:3)</PresentationFormat>
  <Paragraphs>160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Modèle par défaut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Учитель</cp:lastModifiedBy>
  <cp:revision>514</cp:revision>
  <dcterms:created xsi:type="dcterms:W3CDTF">2007-03-04T16:00:40Z</dcterms:created>
  <dcterms:modified xsi:type="dcterms:W3CDTF">2020-02-03T08:32:53Z</dcterms:modified>
</cp:coreProperties>
</file>